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9" r:id="rId5"/>
    <p:sldId id="258" r:id="rId6"/>
    <p:sldId id="261" r:id="rId7"/>
    <p:sldId id="260" r:id="rId8"/>
    <p:sldId id="262" r:id="rId9"/>
    <p:sldId id="266" r:id="rId10"/>
    <p:sldId id="270" r:id="rId11"/>
    <p:sldId id="263" r:id="rId12"/>
    <p:sldId id="264" r:id="rId13"/>
    <p:sldId id="265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9A002-3FEB-4C11-A917-862542B2063C}" type="doc">
      <dgm:prSet loTypeId="urn:microsoft.com/office/officeart/2005/8/layout/chevron1" loCatId="process" qsTypeId="urn:microsoft.com/office/officeart/2005/8/quickstyle/3d4" qsCatId="3D" csTypeId="urn:microsoft.com/office/officeart/2005/8/colors/accent1_2" csCatId="accent1" phldr="1"/>
      <dgm:spPr/>
    </dgm:pt>
    <dgm:pt modelId="{7DD11ACD-7EF7-497E-A7F1-141BC9A62142}">
      <dgm:prSet phldrT="[Text]"/>
      <dgm:spPr/>
      <dgm:t>
        <a:bodyPr/>
        <a:lstStyle/>
        <a:p>
          <a:r>
            <a:rPr lang="en-US" dirty="0"/>
            <a:t>Domain Research</a:t>
          </a:r>
        </a:p>
      </dgm:t>
    </dgm:pt>
    <dgm:pt modelId="{952E414D-D040-4282-8EDC-65521AF55246}" type="parTrans" cxnId="{A127A7A9-F03D-4EF6-A5D0-DD93636F9C86}">
      <dgm:prSet/>
      <dgm:spPr/>
      <dgm:t>
        <a:bodyPr/>
        <a:lstStyle/>
        <a:p>
          <a:endParaRPr lang="en-US"/>
        </a:p>
      </dgm:t>
    </dgm:pt>
    <dgm:pt modelId="{5C78DD67-3D85-4F41-A4AC-B6F7DD72A859}" type="sibTrans" cxnId="{A127A7A9-F03D-4EF6-A5D0-DD93636F9C86}">
      <dgm:prSet/>
      <dgm:spPr/>
      <dgm:t>
        <a:bodyPr/>
        <a:lstStyle/>
        <a:p>
          <a:endParaRPr lang="en-US"/>
        </a:p>
      </dgm:t>
    </dgm:pt>
    <dgm:pt modelId="{50E22072-4705-4C0A-A5F0-6521B6D56615}">
      <dgm:prSet phldrT="[Text]"/>
      <dgm:spPr/>
      <dgm:t>
        <a:bodyPr/>
        <a:lstStyle/>
        <a:p>
          <a:r>
            <a:rPr lang="en-US" dirty="0"/>
            <a:t>Data Collection </a:t>
          </a:r>
        </a:p>
      </dgm:t>
    </dgm:pt>
    <dgm:pt modelId="{BC253615-EBAB-4637-AF27-63EC17FDC249}" type="parTrans" cxnId="{CCF50527-4FEE-4DA6-87E5-58396D1280B6}">
      <dgm:prSet/>
      <dgm:spPr/>
      <dgm:t>
        <a:bodyPr/>
        <a:lstStyle/>
        <a:p>
          <a:endParaRPr lang="en-US"/>
        </a:p>
      </dgm:t>
    </dgm:pt>
    <dgm:pt modelId="{0B2E832D-039A-4ECE-B541-2B9A98EE2D45}" type="sibTrans" cxnId="{CCF50527-4FEE-4DA6-87E5-58396D1280B6}">
      <dgm:prSet/>
      <dgm:spPr/>
      <dgm:t>
        <a:bodyPr/>
        <a:lstStyle/>
        <a:p>
          <a:endParaRPr lang="en-US"/>
        </a:p>
      </dgm:t>
    </dgm:pt>
    <dgm:pt modelId="{D9FB665D-B7E9-48F5-A84B-50AC5ED3CF70}">
      <dgm:prSet phldrT="[Text]"/>
      <dgm:spPr/>
      <dgm:t>
        <a:bodyPr/>
        <a:lstStyle/>
        <a:p>
          <a:r>
            <a:rPr lang="en-US" dirty="0"/>
            <a:t>Suspicious Activity [1/2]</a:t>
          </a:r>
        </a:p>
      </dgm:t>
    </dgm:pt>
    <dgm:pt modelId="{FAB97D05-617C-48BE-975E-E5FE15DE24DD}" type="parTrans" cxnId="{36121A3F-D533-4F45-9E84-EF6E81C5CC0D}">
      <dgm:prSet/>
      <dgm:spPr/>
      <dgm:t>
        <a:bodyPr/>
        <a:lstStyle/>
        <a:p>
          <a:endParaRPr lang="en-US"/>
        </a:p>
      </dgm:t>
    </dgm:pt>
    <dgm:pt modelId="{3D408A84-3082-4F10-82DB-1001473AF6A5}" type="sibTrans" cxnId="{36121A3F-D533-4F45-9E84-EF6E81C5CC0D}">
      <dgm:prSet/>
      <dgm:spPr/>
      <dgm:t>
        <a:bodyPr/>
        <a:lstStyle/>
        <a:p>
          <a:endParaRPr lang="en-US"/>
        </a:p>
      </dgm:t>
    </dgm:pt>
    <dgm:pt modelId="{8B60FD2C-BA18-44C2-8D2A-860980AA0B00}" type="pres">
      <dgm:prSet presAssocID="{7649A002-3FEB-4C11-A917-862542B2063C}" presName="Name0" presStyleCnt="0">
        <dgm:presLayoutVars>
          <dgm:dir/>
          <dgm:animLvl val="lvl"/>
          <dgm:resizeHandles val="exact"/>
        </dgm:presLayoutVars>
      </dgm:prSet>
      <dgm:spPr/>
    </dgm:pt>
    <dgm:pt modelId="{7BF51337-1515-4DF0-86B1-500CA18F9CDE}" type="pres">
      <dgm:prSet presAssocID="{7DD11ACD-7EF7-497E-A7F1-141BC9A6214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30F3D10-CB4D-40AD-95F1-4DBAB34A68D9}" type="pres">
      <dgm:prSet presAssocID="{5C78DD67-3D85-4F41-A4AC-B6F7DD72A859}" presName="parTxOnlySpace" presStyleCnt="0"/>
      <dgm:spPr/>
    </dgm:pt>
    <dgm:pt modelId="{E1320147-E977-425B-94FF-7501A8D85FAB}" type="pres">
      <dgm:prSet presAssocID="{50E22072-4705-4C0A-A5F0-6521B6D566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769FDBE-3EC4-4090-B9C5-2654BA8F751E}" type="pres">
      <dgm:prSet presAssocID="{0B2E832D-039A-4ECE-B541-2B9A98EE2D45}" presName="parTxOnlySpace" presStyleCnt="0"/>
      <dgm:spPr/>
    </dgm:pt>
    <dgm:pt modelId="{F2BCC58E-BDB4-4452-BCD0-1BF6D67221BB}" type="pres">
      <dgm:prSet presAssocID="{D9FB665D-B7E9-48F5-A84B-50AC5ED3CF7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DCBAE00-4A87-4DE9-B71A-11E4B0DF5802}" type="presOf" srcId="{D9FB665D-B7E9-48F5-A84B-50AC5ED3CF70}" destId="{F2BCC58E-BDB4-4452-BCD0-1BF6D67221BB}" srcOrd="0" destOrd="0" presId="urn:microsoft.com/office/officeart/2005/8/layout/chevron1"/>
    <dgm:cxn modelId="{CCF50527-4FEE-4DA6-87E5-58396D1280B6}" srcId="{7649A002-3FEB-4C11-A917-862542B2063C}" destId="{50E22072-4705-4C0A-A5F0-6521B6D56615}" srcOrd="1" destOrd="0" parTransId="{BC253615-EBAB-4637-AF27-63EC17FDC249}" sibTransId="{0B2E832D-039A-4ECE-B541-2B9A98EE2D45}"/>
    <dgm:cxn modelId="{36121A3F-D533-4F45-9E84-EF6E81C5CC0D}" srcId="{7649A002-3FEB-4C11-A917-862542B2063C}" destId="{D9FB665D-B7E9-48F5-A84B-50AC5ED3CF70}" srcOrd="2" destOrd="0" parTransId="{FAB97D05-617C-48BE-975E-E5FE15DE24DD}" sibTransId="{3D408A84-3082-4F10-82DB-1001473AF6A5}"/>
    <dgm:cxn modelId="{A127A7A9-F03D-4EF6-A5D0-DD93636F9C86}" srcId="{7649A002-3FEB-4C11-A917-862542B2063C}" destId="{7DD11ACD-7EF7-497E-A7F1-141BC9A62142}" srcOrd="0" destOrd="0" parTransId="{952E414D-D040-4282-8EDC-65521AF55246}" sibTransId="{5C78DD67-3D85-4F41-A4AC-B6F7DD72A859}"/>
    <dgm:cxn modelId="{5C0FBFB0-1F7C-4B74-9E56-B8BDEFDC8082}" type="presOf" srcId="{7649A002-3FEB-4C11-A917-862542B2063C}" destId="{8B60FD2C-BA18-44C2-8D2A-860980AA0B00}" srcOrd="0" destOrd="0" presId="urn:microsoft.com/office/officeart/2005/8/layout/chevron1"/>
    <dgm:cxn modelId="{DC0280BA-E680-48AC-9334-B819EC958DCB}" type="presOf" srcId="{50E22072-4705-4C0A-A5F0-6521B6D56615}" destId="{E1320147-E977-425B-94FF-7501A8D85FAB}" srcOrd="0" destOrd="0" presId="urn:microsoft.com/office/officeart/2005/8/layout/chevron1"/>
    <dgm:cxn modelId="{D5127ADA-8307-436B-81C1-C4C2205DE8DF}" type="presOf" srcId="{7DD11ACD-7EF7-497E-A7F1-141BC9A62142}" destId="{7BF51337-1515-4DF0-86B1-500CA18F9CDE}" srcOrd="0" destOrd="0" presId="urn:microsoft.com/office/officeart/2005/8/layout/chevron1"/>
    <dgm:cxn modelId="{246FB73A-6DE2-4CB7-A22D-5758E688F676}" type="presParOf" srcId="{8B60FD2C-BA18-44C2-8D2A-860980AA0B00}" destId="{7BF51337-1515-4DF0-86B1-500CA18F9CDE}" srcOrd="0" destOrd="0" presId="urn:microsoft.com/office/officeart/2005/8/layout/chevron1"/>
    <dgm:cxn modelId="{8071F4E1-D49B-4CF3-A325-8B877E86B9ED}" type="presParOf" srcId="{8B60FD2C-BA18-44C2-8D2A-860980AA0B00}" destId="{430F3D10-CB4D-40AD-95F1-4DBAB34A68D9}" srcOrd="1" destOrd="0" presId="urn:microsoft.com/office/officeart/2005/8/layout/chevron1"/>
    <dgm:cxn modelId="{E41100BF-94B9-49E5-ABF8-D00CE0D5E63B}" type="presParOf" srcId="{8B60FD2C-BA18-44C2-8D2A-860980AA0B00}" destId="{E1320147-E977-425B-94FF-7501A8D85FAB}" srcOrd="2" destOrd="0" presId="urn:microsoft.com/office/officeart/2005/8/layout/chevron1"/>
    <dgm:cxn modelId="{F13510A1-EBF7-4DFF-8FBC-210E25D1C869}" type="presParOf" srcId="{8B60FD2C-BA18-44C2-8D2A-860980AA0B00}" destId="{C769FDBE-3EC4-4090-B9C5-2654BA8F751E}" srcOrd="3" destOrd="0" presId="urn:microsoft.com/office/officeart/2005/8/layout/chevron1"/>
    <dgm:cxn modelId="{FA2D9524-E635-4168-943B-CEB97A281CFE}" type="presParOf" srcId="{8B60FD2C-BA18-44C2-8D2A-860980AA0B00}" destId="{F2BCC58E-BDB4-4452-BCD0-1BF6D67221B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51337-1515-4DF0-86B1-500CA18F9CDE}">
      <dsp:nvSpPr>
        <dsp:cNvPr id="0" name=""/>
        <dsp:cNvSpPr/>
      </dsp:nvSpPr>
      <dsp:spPr>
        <a:xfrm>
          <a:off x="1128" y="1409938"/>
          <a:ext cx="1374511" cy="549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Domain Research</a:t>
          </a:r>
        </a:p>
      </dsp:txBody>
      <dsp:txXfrm>
        <a:off x="276030" y="1409938"/>
        <a:ext cx="824707" cy="549804"/>
      </dsp:txXfrm>
    </dsp:sp>
    <dsp:sp modelId="{E1320147-E977-425B-94FF-7501A8D85FAB}">
      <dsp:nvSpPr>
        <dsp:cNvPr id="0" name=""/>
        <dsp:cNvSpPr/>
      </dsp:nvSpPr>
      <dsp:spPr>
        <a:xfrm>
          <a:off x="1238188" y="1409938"/>
          <a:ext cx="1374511" cy="549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Collection </a:t>
          </a:r>
        </a:p>
      </dsp:txBody>
      <dsp:txXfrm>
        <a:off x="1513090" y="1409938"/>
        <a:ext cx="824707" cy="549804"/>
      </dsp:txXfrm>
    </dsp:sp>
    <dsp:sp modelId="{F2BCC58E-BDB4-4452-BCD0-1BF6D67221BB}">
      <dsp:nvSpPr>
        <dsp:cNvPr id="0" name=""/>
        <dsp:cNvSpPr/>
      </dsp:nvSpPr>
      <dsp:spPr>
        <a:xfrm>
          <a:off x="2475248" y="1409938"/>
          <a:ext cx="1374511" cy="549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Suspicious Activity [1/2]</a:t>
          </a:r>
        </a:p>
      </dsp:txBody>
      <dsp:txXfrm>
        <a:off x="2750150" y="1409938"/>
        <a:ext cx="824707" cy="549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72502-BC8B-40D8-8021-9155F2C69C0F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F120C-3D19-41A9-8E79-E28616F9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2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4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2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1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4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0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0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67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6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9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3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120C-3D19-41A9-8E79-E28616F93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0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C4CD-AAA1-AE2B-1C42-97253662C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C3701-C641-9616-F491-8982ECB56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6B7DE-E61E-86DA-0D36-09BD43D5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CCF1-073B-4857-F038-71D89B3F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E0952-AA6F-0E2F-EB60-931D6BC2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9FA7-3CE2-EC2D-E3CC-70FAB2A6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1E065-6468-1CA9-7756-0E9FE4986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5E0BE-83B3-4DE6-1997-8F8C2B6E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1AFF-773B-EE76-F301-2FD207FB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11B6-DFF8-B088-417E-D293F090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DFD66E-29CB-43E1-B912-EAC2AB812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7D8FC-1B62-6EC5-0E71-0553F02D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E44E-BED5-4F85-7EC1-099EDAAF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6F88-21CA-16EE-8975-D550A849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C4234-53AE-E89D-173E-3D1A689F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3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FE28-C799-086C-2F81-3B8A47DD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A8C02-FF2D-DBD8-4521-71D8044D2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B15D-3157-1DE4-3B41-90C2EC88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C157A-C064-599A-2197-077867FF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C1E3A-A312-01FD-25DD-8BFE82CC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6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FCA4-6BDF-D676-8391-C2653173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A5D15-2807-66E8-47A0-465FD6854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79B46-FCFA-63F8-0114-DA214315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BF9A6-8E7A-8CB5-8526-6C74F772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A4069-8A6A-0AD5-D5E4-311797BE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0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1A06-07FE-5B8F-2AF9-E6051814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1DCE7-88A9-65F9-3B4E-2BB7F92AF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88A77-88CB-CFB9-8B92-B09C0701B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E0F16-B974-3AA1-2828-CBE859FF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BE242-8EF5-A0D1-0B8D-D90AD833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E501B-DC47-5698-DE6B-4A64FF85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1377-4C50-5535-0DDD-2CCA0636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A822F-7DAD-10B6-8C3E-A4E99092C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C1AC-DCF7-5047-4272-16F9E3C08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C67EC-ED01-4D4A-349A-0F6DE3D87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B5381-1000-B715-89F0-11AFD5B1A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6E65B-AFF4-470C-785D-B8FCBFB5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29DE1-09D6-8199-5FC2-D8AC172A6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0B8A3-2B72-C5E5-0EE1-0228D3C4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B310-2EA6-8E15-CEEC-BE459A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13EFD-4C6F-FBC9-D68E-AC54036D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C0B71-ABCD-1926-3B70-159B647B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C1AA8-3750-D953-EA5F-41A038DC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6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D2780-2D22-3469-A045-905C7F8E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6B0C9-98F2-0BC2-5171-8B80D7EA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83FF3-5AF0-28A3-03CE-F5BB4E95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DD3A-3ED8-9AA0-3DC2-E1ADD764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78CC-7CAC-DD95-3AAB-89293F2A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75EA1-9D5F-58E6-0FCC-5C7AF9AB2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9A1E2-C116-6120-8F39-6A8AF3A1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DECBB-596D-CE83-F527-19A89969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F1A92-5E28-A5F7-7857-BDFF4E9E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585D-B31D-2DF1-75B0-6F2A0A16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ED397-42E8-2B50-D43C-AC707ECF8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53A5F-FA40-DDDE-B8BF-4DEADDE2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1F083-2A5E-DECC-F1ED-9EC19B62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25B6C-13C9-1D0C-0CEF-AA698B31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A0BD9-F24B-38C0-2931-366474B7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3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67076E-5489-42C1-EAA4-D5A5E13F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3925E-803E-0C85-19BC-3447B07B2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6A441-1045-3574-5CCF-D418712ED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94E27-409E-4F5D-8962-E455E5A3C5CD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0EF3-A5FE-3E52-69E8-4AA3357AE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EB4F-7B5B-037A-D632-CEDA3CDE2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FD774-47FB-40D4-8247-93CB9088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6;p37">
            <a:extLst>
              <a:ext uri="{FF2B5EF4-FFF2-40B4-BE49-F238E27FC236}">
                <a16:creationId xmlns:a16="http://schemas.microsoft.com/office/drawing/2014/main" id="{51875246-AEB5-845D-B508-18620D0656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37250" y="1644310"/>
            <a:ext cx="7717500" cy="1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2"/>
                </a:solidFill>
                <a:latin typeface="Space Age" panose="02000500020000020004" pitchFamily="2" charset="0"/>
              </a:rPr>
              <a:t>Auto Surveillance For </a:t>
            </a:r>
            <a:endParaRPr sz="4000" dirty="0">
              <a:solidFill>
                <a:schemeClr val="tx2"/>
              </a:solidFill>
              <a:latin typeface="Space Age" panose="02000500020000020004" pitchFamily="2" charset="0"/>
            </a:endParaRPr>
          </a:p>
        </p:txBody>
      </p:sp>
      <p:sp>
        <p:nvSpPr>
          <p:cNvPr id="5" name="Google Shape;698;p37">
            <a:extLst>
              <a:ext uri="{FF2B5EF4-FFF2-40B4-BE49-F238E27FC236}">
                <a16:creationId xmlns:a16="http://schemas.microsoft.com/office/drawing/2014/main" id="{CB4F78E6-B879-3B13-CACF-EAB92C01981C}"/>
              </a:ext>
            </a:extLst>
          </p:cNvPr>
          <p:cNvSpPr/>
          <p:nvPr/>
        </p:nvSpPr>
        <p:spPr>
          <a:xfrm>
            <a:off x="2837405" y="3959211"/>
            <a:ext cx="5593345" cy="317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2"/>
              </a:solidFill>
              <a:latin typeface="Archivo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2E74-F682-7A1E-E1A2-4FCBA843D712}"/>
              </a:ext>
            </a:extLst>
          </p:cNvPr>
          <p:cNvSpPr txBox="1"/>
          <p:nvPr/>
        </p:nvSpPr>
        <p:spPr>
          <a:xfrm>
            <a:off x="3810000" y="2898789"/>
            <a:ext cx="4572000" cy="52322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lvl="0" algn="ctr"/>
            <a:r>
              <a:rPr lang="en-US" sz="2800" b="0" i="0" dirty="0">
                <a:ln w="9525" cap="flat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1"/>
                </a:solidFill>
                <a:latin typeface="Archivo Black" panose="020B0A03020202020B04" pitchFamily="34" charset="0"/>
              </a:rPr>
              <a:t>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C37CCA-F565-EF18-2927-26BBAD540A10}"/>
              </a:ext>
            </a:extLst>
          </p:cNvPr>
          <p:cNvSpPr txBox="1"/>
          <p:nvPr/>
        </p:nvSpPr>
        <p:spPr>
          <a:xfrm>
            <a:off x="8549019" y="4744787"/>
            <a:ext cx="3427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erpetua" panose="02020502060401020303" pitchFamily="18" charset="0"/>
              </a:rPr>
              <a:t>Group Members: </a:t>
            </a:r>
          </a:p>
          <a:p>
            <a:r>
              <a:rPr lang="en-US" sz="2000" dirty="0">
                <a:solidFill>
                  <a:schemeClr val="tx1"/>
                </a:solidFill>
                <a:latin typeface="Perpetua" panose="02020502060401020303" pitchFamily="18" charset="0"/>
              </a:rPr>
              <a:t>Fateh Muhammad    19I-1750</a:t>
            </a:r>
          </a:p>
          <a:p>
            <a:r>
              <a:rPr lang="en-US" sz="2000" dirty="0">
                <a:solidFill>
                  <a:schemeClr val="tx1"/>
                </a:solidFill>
                <a:latin typeface="Perpetua" panose="02020502060401020303" pitchFamily="18" charset="0"/>
              </a:rPr>
              <a:t>Fahad </a:t>
            </a:r>
            <a:r>
              <a:rPr lang="en-US" sz="2000" dirty="0" err="1">
                <a:solidFill>
                  <a:schemeClr val="tx1"/>
                </a:solidFill>
                <a:latin typeface="Perpetua" panose="02020502060401020303" pitchFamily="18" charset="0"/>
              </a:rPr>
              <a:t>Baig</a:t>
            </a:r>
            <a:r>
              <a:rPr lang="en-US" sz="2000" dirty="0">
                <a:solidFill>
                  <a:schemeClr val="tx1"/>
                </a:solidFill>
                <a:latin typeface="Perpetua" panose="02020502060401020303" pitchFamily="18" charset="0"/>
              </a:rPr>
              <a:t>                19I-1883</a:t>
            </a:r>
          </a:p>
          <a:p>
            <a:r>
              <a:rPr lang="en-US" sz="2000" dirty="0">
                <a:solidFill>
                  <a:schemeClr val="tx1"/>
                </a:solidFill>
                <a:latin typeface="Perpetua" panose="02020502060401020303" pitchFamily="18" charset="0"/>
              </a:rPr>
              <a:t>Adeel Subhan           19I-1869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EEB9C-2991-C92E-88C9-7B51A45401F9}"/>
              </a:ext>
            </a:extLst>
          </p:cNvPr>
          <p:cNvSpPr txBox="1"/>
          <p:nvPr/>
        </p:nvSpPr>
        <p:spPr>
          <a:xfrm>
            <a:off x="431392" y="4744787"/>
            <a:ext cx="3007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erpetua" panose="02020502060401020303" pitchFamily="18" charset="0"/>
              </a:rPr>
              <a:t>Supervisor: </a:t>
            </a:r>
          </a:p>
          <a:p>
            <a:r>
              <a:rPr lang="en-US" sz="2000" dirty="0">
                <a:latin typeface="Perpetua" panose="02020502060401020303" pitchFamily="18" charset="0"/>
              </a:rPr>
              <a:t>Dr. Hasan Mujtaba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C6CCD5-B78D-97C0-443B-8E7F5941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94" y="551255"/>
            <a:ext cx="3681986" cy="93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6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790240" y="1156202"/>
            <a:ext cx="661151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A0783-BF6F-32CA-A146-D4D4CAEC6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5460"/>
            <a:ext cx="5746052" cy="3227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937F7-1BF3-4D0E-C509-ABC40DADA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2" y="2375462"/>
            <a:ext cx="5746052" cy="32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5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974612" y="1156202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Suspicious Activity – 1 [loitering]</a:t>
            </a:r>
          </a:p>
        </p:txBody>
      </p:sp>
      <p:pic>
        <p:nvPicPr>
          <p:cNvPr id="4" name="videoplayback_Trim">
            <a:hlinkClick r:id="" action="ppaction://media"/>
            <a:extLst>
              <a:ext uri="{FF2B5EF4-FFF2-40B4-BE49-F238E27FC236}">
                <a16:creationId xmlns:a16="http://schemas.microsoft.com/office/drawing/2014/main" id="{60927B2C-2C17-2419-9C74-A35B9F792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3478" y="2020599"/>
            <a:ext cx="6043698" cy="33995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3EDA4B-253A-4434-E0F0-9909586A9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2978" y="2030027"/>
            <a:ext cx="2549684" cy="3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974612" y="1156202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Results</a:t>
            </a:r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EDFBA5B5-D0C5-A6AF-28A4-FD1DA8F84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9561" y="2165808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790240" y="1156202"/>
            <a:ext cx="661151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Implementation Details</a:t>
            </a:r>
          </a:p>
        </p:txBody>
      </p:sp>
      <p:pic>
        <p:nvPicPr>
          <p:cNvPr id="1026" name="Picture 2" descr="Architecture of Deep SORT (Simple online and real time tracking with... |  Download Scientific Diagram">
            <a:extLst>
              <a:ext uri="{FF2B5EF4-FFF2-40B4-BE49-F238E27FC236}">
                <a16:creationId xmlns:a16="http://schemas.microsoft.com/office/drawing/2014/main" id="{F9D892B9-30D5-2473-372E-80240C9E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54" y="2161931"/>
            <a:ext cx="6429899" cy="253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4BEC1-B855-3693-7952-769C82F57843}"/>
              </a:ext>
            </a:extLst>
          </p:cNvPr>
          <p:cNvSpPr txBox="1"/>
          <p:nvPr/>
        </p:nvSpPr>
        <p:spPr>
          <a:xfrm>
            <a:off x="1023622" y="2203022"/>
            <a:ext cx="3768132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YOLO for Object Detection</a:t>
            </a:r>
          </a:p>
          <a:p>
            <a:pPr marL="285750" indent="-28575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Deep Sort for Tracking of Objects</a:t>
            </a:r>
          </a:p>
          <a:p>
            <a:pPr marL="285750" indent="-28575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Custom State Dictionary for Loitering Detection</a:t>
            </a:r>
          </a:p>
        </p:txBody>
      </p:sp>
    </p:spTree>
    <p:extLst>
      <p:ext uri="{BB962C8B-B14F-4D97-AF65-F5344CB8AC3E}">
        <p14:creationId xmlns:p14="http://schemas.microsoft.com/office/powerpoint/2010/main" val="98011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790240" y="1156202"/>
            <a:ext cx="661151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39B1F-91F0-8A94-D8BF-79043FE7E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893" y="2191523"/>
            <a:ext cx="8494207" cy="37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790242" y="3085486"/>
            <a:ext cx="661151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149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graphicFrame>
        <p:nvGraphicFramePr>
          <p:cNvPr id="13" name="Google Shape;723;p38">
            <a:extLst>
              <a:ext uri="{FF2B5EF4-FFF2-40B4-BE49-F238E27FC236}">
                <a16:creationId xmlns:a16="http://schemas.microsoft.com/office/drawing/2014/main" id="{F568F57D-93F7-1E51-FC24-F85FDE3A1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194367"/>
              </p:ext>
            </p:extLst>
          </p:nvPr>
        </p:nvGraphicFramePr>
        <p:xfrm>
          <a:off x="1000124" y="1743075"/>
          <a:ext cx="10515601" cy="45160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7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7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Introduction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800" b="1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Poster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3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Project Idea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3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Poster </a:t>
                      </a:r>
                      <a:endParaRPr sz="1800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Progress</a:t>
                      </a:r>
                      <a:endParaRPr sz="1800" b="1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A progress update of  our project modules.</a:t>
                      </a:r>
                      <a:endParaRPr sz="1800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Use Case Diagram</a:t>
                      </a:r>
                      <a:endParaRPr sz="1800" b="1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anjari"/>
                          <a:ea typeface="Arial"/>
                          <a:cs typeface="Arial"/>
                          <a:sym typeface="Arial"/>
                        </a:rPr>
                        <a:t>High-level functions and scope of our system</a:t>
                      </a:r>
                      <a:endParaRPr sz="1800" b="0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Suspicious Avtivity Detection</a:t>
                      </a:r>
                      <a:endParaRPr sz="1800" b="1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A working Demo of Suspicious Activity Model.</a:t>
                      </a:r>
                      <a:endParaRPr sz="1800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7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Implementation Details</a:t>
                      </a:r>
                      <a:endParaRPr sz="1800" b="1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Techniques used to Detect Loitering</a:t>
                      </a:r>
                      <a:endParaRPr sz="1800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6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User Interface Progress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800" b="1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Maintenance</a:t>
                      </a:r>
                      <a:endParaRPr sz="1800" b="1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2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Web Page Update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2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Maintenance of our Project</a:t>
                      </a:r>
                      <a:endParaRPr sz="1800" dirty="0">
                        <a:solidFill>
                          <a:schemeClr val="tx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974612" y="1018830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CONTENTS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595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974612" y="938707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Project Idea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A8450-0625-C596-BD27-82EF5FFCC53E}"/>
              </a:ext>
            </a:extLst>
          </p:cNvPr>
          <p:cNvSpPr txBox="1"/>
          <p:nvPr/>
        </p:nvSpPr>
        <p:spPr>
          <a:xfrm>
            <a:off x="1023622" y="2150348"/>
            <a:ext cx="666205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 customizable security application for homes and private properties [Scope reduced due to time constraints].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Suspicious Activity Detection.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Threat Detection.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Notifying User and Authorities accordingly. </a:t>
            </a:r>
          </a:p>
        </p:txBody>
      </p:sp>
    </p:spTree>
    <p:extLst>
      <p:ext uri="{BB962C8B-B14F-4D97-AF65-F5344CB8AC3E}">
        <p14:creationId xmlns:p14="http://schemas.microsoft.com/office/powerpoint/2010/main" val="51498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3059454" y="1238664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Motivation &amp; 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A8450-0625-C596-BD27-82EF5FFCC53E}"/>
              </a:ext>
            </a:extLst>
          </p:cNvPr>
          <p:cNvSpPr txBox="1"/>
          <p:nvPr/>
        </p:nvSpPr>
        <p:spPr>
          <a:xfrm>
            <a:off x="1023622" y="2605156"/>
            <a:ext cx="6662058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To tackle the limited software solutions in surveillance system.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Notifying to User and Authorities before an atrocity happens.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Customizability according to user’s need</a:t>
            </a:r>
          </a:p>
        </p:txBody>
      </p:sp>
    </p:spTree>
    <p:extLst>
      <p:ext uri="{BB962C8B-B14F-4D97-AF65-F5344CB8AC3E}">
        <p14:creationId xmlns:p14="http://schemas.microsoft.com/office/powerpoint/2010/main" val="183386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-1788516" y="1156202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Poster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466ED-A3C9-C5E9-5B81-125287354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902" y="326979"/>
            <a:ext cx="4516541" cy="619764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902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974612" y="938707"/>
            <a:ext cx="624277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Progress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92D72F-202A-9FB3-B822-5C143E089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275694"/>
              </p:ext>
            </p:extLst>
          </p:nvPr>
        </p:nvGraphicFramePr>
        <p:xfrm>
          <a:off x="3614166" y="1740498"/>
          <a:ext cx="3850888" cy="336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D793648-B6E0-93E4-BC9E-689CF2C3F2EE}"/>
              </a:ext>
            </a:extLst>
          </p:cNvPr>
          <p:cNvGrpSpPr/>
          <p:nvPr/>
        </p:nvGrpSpPr>
        <p:grpSpPr>
          <a:xfrm>
            <a:off x="4820680" y="4042724"/>
            <a:ext cx="1374511" cy="549804"/>
            <a:chOff x="2475248" y="1409938"/>
            <a:chExt cx="1374511" cy="549804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3507B9E6-1555-C6AE-6092-95357A0D5A11}"/>
                </a:ext>
              </a:extLst>
            </p:cNvPr>
            <p:cNvSpPr/>
            <p:nvPr/>
          </p:nvSpPr>
          <p:spPr>
            <a:xfrm>
              <a:off x="2475248" y="1409938"/>
              <a:ext cx="1374511" cy="54980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1F19942-8D24-77FC-A654-61E0DFCB9CA6}"/>
                </a:ext>
              </a:extLst>
            </p:cNvPr>
            <p:cNvSpPr txBox="1"/>
            <p:nvPr/>
          </p:nvSpPr>
          <p:spPr>
            <a:xfrm>
              <a:off x="2750150" y="1409938"/>
              <a:ext cx="824707" cy="5498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2734E-5DD2-781C-99C0-C3A3761E398E}"/>
              </a:ext>
            </a:extLst>
          </p:cNvPr>
          <p:cNvGrpSpPr/>
          <p:nvPr/>
        </p:nvGrpSpPr>
        <p:grpSpPr>
          <a:xfrm>
            <a:off x="3614166" y="4042724"/>
            <a:ext cx="1374511" cy="549804"/>
            <a:chOff x="2475248" y="1409938"/>
            <a:chExt cx="1374511" cy="549804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5F860B84-7A6B-DF5B-62C9-57BD6D7D6733}"/>
                </a:ext>
              </a:extLst>
            </p:cNvPr>
            <p:cNvSpPr/>
            <p:nvPr/>
          </p:nvSpPr>
          <p:spPr>
            <a:xfrm>
              <a:off x="2475248" y="1409938"/>
              <a:ext cx="1374511" cy="54980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487AF603-CB11-7253-4D52-DC562C84E847}"/>
                </a:ext>
              </a:extLst>
            </p:cNvPr>
            <p:cNvSpPr txBox="1"/>
            <p:nvPr/>
          </p:nvSpPr>
          <p:spPr>
            <a:xfrm>
              <a:off x="2750150" y="1409938"/>
              <a:ext cx="824707" cy="5498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Suspicious Activity [2/2]</a:t>
              </a:r>
            </a:p>
          </p:txBody>
        </p:sp>
      </p:grpSp>
      <p:sp>
        <p:nvSpPr>
          <p:cNvPr id="10" name="Arrow: Chevron 4">
            <a:extLst>
              <a:ext uri="{FF2B5EF4-FFF2-40B4-BE49-F238E27FC236}">
                <a16:creationId xmlns:a16="http://schemas.microsoft.com/office/drawing/2014/main" id="{18A9F2B9-102A-C4B2-03A2-F99D8E0155A3}"/>
              </a:ext>
            </a:extLst>
          </p:cNvPr>
          <p:cNvSpPr txBox="1"/>
          <p:nvPr/>
        </p:nvSpPr>
        <p:spPr>
          <a:xfrm>
            <a:off x="5095581" y="4042724"/>
            <a:ext cx="824707" cy="5498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Web Interface [Iter 2]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12F829-46CE-EE1C-7828-EC8214519B51}"/>
              </a:ext>
            </a:extLst>
          </p:cNvPr>
          <p:cNvGrpSpPr/>
          <p:nvPr/>
        </p:nvGrpSpPr>
        <p:grpSpPr>
          <a:xfrm>
            <a:off x="6006121" y="4042724"/>
            <a:ext cx="1364309" cy="549804"/>
            <a:chOff x="2475248" y="1409938"/>
            <a:chExt cx="1374511" cy="549804"/>
          </a:xfrm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8D9647AC-97D2-F5FD-CA8E-7DB452BBE21E}"/>
                </a:ext>
              </a:extLst>
            </p:cNvPr>
            <p:cNvSpPr/>
            <p:nvPr/>
          </p:nvSpPr>
          <p:spPr>
            <a:xfrm>
              <a:off x="2475248" y="1409938"/>
              <a:ext cx="1374511" cy="54980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F2E7A22D-22EA-D5B3-B237-DA19F711E39A}"/>
                </a:ext>
              </a:extLst>
            </p:cNvPr>
            <p:cNvSpPr txBox="1"/>
            <p:nvPr/>
          </p:nvSpPr>
          <p:spPr>
            <a:xfrm>
              <a:off x="2750150" y="1409938"/>
              <a:ext cx="824707" cy="5498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sp>
        <p:nvSpPr>
          <p:cNvPr id="16" name="Arrow: Chevron 4">
            <a:extLst>
              <a:ext uri="{FF2B5EF4-FFF2-40B4-BE49-F238E27FC236}">
                <a16:creationId xmlns:a16="http://schemas.microsoft.com/office/drawing/2014/main" id="{D7F3BD68-96BD-FE99-3247-9C9E23CAF8B4}"/>
              </a:ext>
            </a:extLst>
          </p:cNvPr>
          <p:cNvSpPr txBox="1"/>
          <p:nvPr/>
        </p:nvSpPr>
        <p:spPr>
          <a:xfrm>
            <a:off x="6288235" y="4042724"/>
            <a:ext cx="794891" cy="5498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Integration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E489481-39A6-DCB7-CA17-214DF2A6B642}"/>
              </a:ext>
            </a:extLst>
          </p:cNvPr>
          <p:cNvSpPr txBox="1"/>
          <p:nvPr/>
        </p:nvSpPr>
        <p:spPr>
          <a:xfrm>
            <a:off x="3809999" y="172867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2400" dirty="0"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1"/>
                </a:solidFill>
                <a:latin typeface="Archivo Black"/>
              </a:rPr>
              <a:t>Development of FYP-I </a:t>
            </a:r>
            <a:endParaRPr lang="en-US" sz="2400" b="0" i="0" dirty="0"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1"/>
              </a:solidFill>
              <a:latin typeface="Archivo Black"/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7B64CEE-17BE-D38E-E16E-8D5BA424360F}"/>
              </a:ext>
            </a:extLst>
          </p:cNvPr>
          <p:cNvSpPr/>
          <p:nvPr/>
        </p:nvSpPr>
        <p:spPr>
          <a:xfrm>
            <a:off x="7370430" y="3155740"/>
            <a:ext cx="1374511" cy="549804"/>
          </a:xfrm>
          <a:prstGeom prst="chevron">
            <a:avLst/>
          </a:pr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Arrow: Chevron 4">
            <a:extLst>
              <a:ext uri="{FF2B5EF4-FFF2-40B4-BE49-F238E27FC236}">
                <a16:creationId xmlns:a16="http://schemas.microsoft.com/office/drawing/2014/main" id="{546791CD-6465-C15A-6A58-8FAF10979CD7}"/>
              </a:ext>
            </a:extLst>
          </p:cNvPr>
          <p:cNvSpPr txBox="1"/>
          <p:nvPr/>
        </p:nvSpPr>
        <p:spPr>
          <a:xfrm>
            <a:off x="7645331" y="3130898"/>
            <a:ext cx="824707" cy="5498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Web Interface [Iter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C9A6CA-6095-73FB-F0B4-2E4C89642F4A}"/>
              </a:ext>
            </a:extLst>
          </p:cNvPr>
          <p:cNvSpPr txBox="1"/>
          <p:nvPr/>
        </p:nvSpPr>
        <p:spPr>
          <a:xfrm>
            <a:off x="1023622" y="3221134"/>
            <a:ext cx="216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Mid Evaluation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5A4CB-92C5-E1D9-E7DF-89E29E978322}"/>
              </a:ext>
            </a:extLst>
          </p:cNvPr>
          <p:cNvSpPr txBox="1"/>
          <p:nvPr/>
        </p:nvSpPr>
        <p:spPr>
          <a:xfrm>
            <a:off x="1023622" y="4132960"/>
            <a:ext cx="225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344786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822811" y="1017050"/>
            <a:ext cx="10546373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Progress w.r.t. Commitment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FB60-3D07-BD40-073B-968BEFD91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339" y="1560170"/>
            <a:ext cx="5291319" cy="4961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A5AF6-9B50-7CB5-F146-15CBCD39A32E}"/>
              </a:ext>
            </a:extLst>
          </p:cNvPr>
          <p:cNvSpPr txBox="1"/>
          <p:nvPr/>
        </p:nvSpPr>
        <p:spPr>
          <a:xfrm>
            <a:off x="321547" y="221805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Commitment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96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170444" y="938707"/>
            <a:ext cx="7046943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Use Case Diagram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E4D5E-4E54-550E-1534-14C7812470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42" y="1638695"/>
            <a:ext cx="8838945" cy="4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D3F67-2415-D35A-1C8C-B1754C6D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910" y="160523"/>
            <a:ext cx="995679" cy="99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2A173-0F92-78BE-4C2A-3E53C42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" y="326980"/>
            <a:ext cx="2019300" cy="510932"/>
          </a:xfrm>
          <a:prstGeom prst="rect">
            <a:avLst/>
          </a:prstGeom>
        </p:spPr>
      </p:pic>
      <p:sp>
        <p:nvSpPr>
          <p:cNvPr id="14" name="Google Shape;721;p38">
            <a:extLst>
              <a:ext uri="{FF2B5EF4-FFF2-40B4-BE49-F238E27FC236}">
                <a16:creationId xmlns:a16="http://schemas.microsoft.com/office/drawing/2014/main" id="{B485EFC0-F710-1639-AF70-49AC7E8E2F98}"/>
              </a:ext>
            </a:extLst>
          </p:cNvPr>
          <p:cNvSpPr txBox="1">
            <a:spLocks/>
          </p:cNvSpPr>
          <p:nvPr/>
        </p:nvSpPr>
        <p:spPr>
          <a:xfrm>
            <a:off x="2790240" y="1156202"/>
            <a:ext cx="6611515" cy="5109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Viafont" pitchFamily="2" charset="0"/>
              </a:rPr>
              <a:t>Web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80159-BD80-A2E5-0451-2E99DEE7A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0" y="2415703"/>
            <a:ext cx="5602774" cy="3147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8842F-B130-9DE5-6B9F-B71ED26B2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37" y="2375462"/>
            <a:ext cx="5746052" cy="32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04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232</Words>
  <Application>Microsoft Office PowerPoint</Application>
  <PresentationFormat>Widescreen</PresentationFormat>
  <Paragraphs>76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Archivo Black</vt:lpstr>
      <vt:lpstr>Arial</vt:lpstr>
      <vt:lpstr>Calibri</vt:lpstr>
      <vt:lpstr>Calibri Light</vt:lpstr>
      <vt:lpstr>Manjari</vt:lpstr>
      <vt:lpstr>Perpetua</vt:lpstr>
      <vt:lpstr>Space Age</vt:lpstr>
      <vt:lpstr>Viafont</vt:lpstr>
      <vt:lpstr>Office Theme</vt:lpstr>
      <vt:lpstr>Auto Surveillance For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Surveillance For</dc:title>
  <dc:creator>Adeel Subhan</dc:creator>
  <cp:lastModifiedBy>Adeel Subhan</cp:lastModifiedBy>
  <cp:revision>10</cp:revision>
  <dcterms:created xsi:type="dcterms:W3CDTF">2022-10-26T08:17:30Z</dcterms:created>
  <dcterms:modified xsi:type="dcterms:W3CDTF">2022-10-29T11:41:28Z</dcterms:modified>
</cp:coreProperties>
</file>